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7" r:id="rId2"/>
    <p:sldId id="258" r:id="rId3"/>
    <p:sldId id="267" r:id="rId4"/>
    <p:sldId id="277" r:id="rId5"/>
    <p:sldId id="271" r:id="rId6"/>
    <p:sldId id="281" r:id="rId7"/>
    <p:sldId id="282" r:id="rId8"/>
    <p:sldId id="278" r:id="rId9"/>
    <p:sldId id="279" r:id="rId10"/>
    <p:sldId id="280" r:id="rId11"/>
    <p:sldId id="269" r:id="rId12"/>
    <p:sldId id="273" r:id="rId13"/>
    <p:sldId id="276" r:id="rId14"/>
    <p:sldId id="265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CCFF"/>
    <a:srgbClr val="00FF00"/>
    <a:srgbClr val="75FF75"/>
    <a:srgbClr val="00FFFF"/>
    <a:srgbClr val="0000FF"/>
    <a:srgbClr val="FF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nl-NL"/>
              <a:t>Klikken om de ondertitelstijl van het model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F69B7F-8C54-4DCF-8915-FE42D1D05EDB}" type="datetimeFigureOut">
              <a:rPr lang="nl-NL" smtClean="0"/>
              <a:t>21-1-2021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96F02-FDF0-426F-846A-AC649568EBF2}" type="slidenum">
              <a:rPr lang="nl-NL" smtClean="0"/>
              <a:t>‹nr.›</a:t>
            </a:fld>
            <a:endParaRPr lang="nl-NL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13663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F69B7F-8C54-4DCF-8915-FE42D1D05EDB}" type="datetimeFigureOut">
              <a:rPr lang="nl-NL" smtClean="0"/>
              <a:t>21-1-2021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96F02-FDF0-426F-846A-AC649568EBF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65645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F69B7F-8C54-4DCF-8915-FE42D1D05EDB}" type="datetimeFigureOut">
              <a:rPr lang="nl-NL" smtClean="0"/>
              <a:t>21-1-2021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96F02-FDF0-426F-846A-AC649568EBF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142795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F69B7F-8C54-4DCF-8915-FE42D1D05EDB}" type="datetimeFigureOut">
              <a:rPr lang="nl-NL" smtClean="0"/>
              <a:t>21-1-2021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96F02-FDF0-426F-846A-AC649568EBF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059577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eko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F69B7F-8C54-4DCF-8915-FE42D1D05EDB}" type="datetimeFigureOut">
              <a:rPr lang="nl-NL" smtClean="0"/>
              <a:t>21-1-2021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96F02-FDF0-426F-846A-AC649568EBF2}" type="slidenum">
              <a:rPr lang="nl-NL" smtClean="0"/>
              <a:t>‹nr.›</a:t>
            </a:fld>
            <a:endParaRPr lang="nl-NL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39500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59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F69B7F-8C54-4DCF-8915-FE42D1D05EDB}" type="datetimeFigureOut">
              <a:rPr lang="nl-NL" smtClean="0"/>
              <a:t>21-1-2021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96F02-FDF0-426F-846A-AC649568EBF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645766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286760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F69B7F-8C54-4DCF-8915-FE42D1D05EDB}" type="datetimeFigureOut">
              <a:rPr lang="nl-NL" smtClean="0"/>
              <a:t>21-1-2021</a:t>
            </a:fld>
            <a:endParaRPr lang="nl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96F02-FDF0-426F-846A-AC649568EBF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651756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F69B7F-8C54-4DCF-8915-FE42D1D05EDB}" type="datetimeFigureOut">
              <a:rPr lang="nl-NL" smtClean="0"/>
              <a:t>21-1-2021</a:t>
            </a:fld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96F02-FDF0-426F-846A-AC649568EBF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977816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F69B7F-8C54-4DCF-8915-FE42D1D05EDB}" type="datetimeFigureOut">
              <a:rPr lang="nl-NL" smtClean="0"/>
              <a:t>21-1-2021</a:t>
            </a:fld>
            <a:endParaRPr lang="nl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nl-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96F02-FDF0-426F-846A-AC649568EBF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96252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68F69B7F-8C54-4DCF-8915-FE42D1D05EDB}" type="datetimeFigureOut">
              <a:rPr lang="nl-NL" smtClean="0"/>
              <a:t>21-1-2021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CD96F02-FDF0-426F-846A-AC649568EBF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787965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F69B7F-8C54-4DCF-8915-FE42D1D05EDB}" type="datetimeFigureOut">
              <a:rPr lang="nl-NL" smtClean="0"/>
              <a:t>21-1-2021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96F02-FDF0-426F-846A-AC649568EBF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734512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68F69B7F-8C54-4DCF-8915-FE42D1D05EDB}" type="datetimeFigureOut">
              <a:rPr lang="nl-NL" smtClean="0"/>
              <a:t>21-1-2021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ECD96F02-FDF0-426F-846A-AC649568EBF2}" type="slidenum">
              <a:rPr lang="nl-NL" smtClean="0"/>
              <a:t>‹nr.›</a:t>
            </a:fld>
            <a:endParaRPr lang="nl-NL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44937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5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8.JPG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0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B2C805-0CD6-419D-82B4-F4A482894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030" y="1753299"/>
            <a:ext cx="3254691" cy="4597167"/>
          </a:xfrm>
        </p:spPr>
        <p:txBody>
          <a:bodyPr anchor="ctr">
            <a:normAutofit/>
          </a:bodyPr>
          <a:lstStyle/>
          <a:p>
            <a:pPr algn="ctr"/>
            <a:r>
              <a:rPr lang="en-GB" sz="4400" dirty="0"/>
              <a:t>Final</a:t>
            </a:r>
            <a:br>
              <a:rPr lang="en-GB" sz="4400" dirty="0"/>
            </a:br>
            <a:r>
              <a:rPr lang="en-GB" sz="4400" dirty="0"/>
              <a:t>Presentation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4FDB9E4-3649-4249-8513-A2B41AC184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4882" y="1753299"/>
            <a:ext cx="6135097" cy="4597167"/>
          </a:xfrm>
        </p:spPr>
        <p:txBody>
          <a:bodyPr anchor="ctr">
            <a:normAutofit/>
          </a:bodyPr>
          <a:lstStyle/>
          <a:p>
            <a:r>
              <a:rPr lang="nl-NL" sz="1800" dirty="0"/>
              <a:t>Client: 		Mr. Eijlers</a:t>
            </a:r>
          </a:p>
          <a:p>
            <a:r>
              <a:rPr lang="nl-NL" sz="1800" dirty="0"/>
              <a:t>Tutor:		Mr. Haak</a:t>
            </a:r>
          </a:p>
          <a:p>
            <a:endParaRPr lang="nl-NL" sz="1800" dirty="0"/>
          </a:p>
          <a:p>
            <a:r>
              <a:rPr lang="nl-NL" sz="1800" dirty="0"/>
              <a:t>Group 1: </a:t>
            </a:r>
          </a:p>
          <a:p>
            <a:pPr lvl="1"/>
            <a:r>
              <a:rPr lang="nl-NL" sz="1600" dirty="0"/>
              <a:t>Fangzhou Chen</a:t>
            </a:r>
          </a:p>
          <a:p>
            <a:pPr lvl="1"/>
            <a:r>
              <a:rPr lang="nl-NL" sz="1600" dirty="0"/>
              <a:t>Jiacong</a:t>
            </a:r>
            <a:r>
              <a:rPr lang="nl-NL" dirty="0"/>
              <a:t> </a:t>
            </a:r>
            <a:r>
              <a:rPr lang="nl-NL" sz="1600" dirty="0"/>
              <a:t>Li</a:t>
            </a:r>
            <a:endParaRPr lang="nl-NL" dirty="0"/>
          </a:p>
          <a:p>
            <a:pPr lvl="1"/>
            <a:r>
              <a:rPr lang="nl-NL" sz="1600" dirty="0"/>
              <a:t>Marco Hoogesteger</a:t>
            </a:r>
          </a:p>
          <a:p>
            <a:pPr lvl="1"/>
            <a:r>
              <a:rPr lang="nl-NL" sz="1600" dirty="0"/>
              <a:t>Martijn Crombeen</a:t>
            </a:r>
          </a:p>
        </p:txBody>
      </p:sp>
      <p:pic>
        <p:nvPicPr>
          <p:cNvPr id="5" name="Afbeelding 4" descr="Afbeelding met object, klok, bord&#10;&#10;Automatisch gegenereerde beschrijving">
            <a:extLst>
              <a:ext uri="{FF2B5EF4-FFF2-40B4-BE49-F238E27FC236}">
                <a16:creationId xmlns:a16="http://schemas.microsoft.com/office/drawing/2014/main" id="{4BB4F18E-270D-45BE-B7AF-2E998CEA62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482" y="470990"/>
            <a:ext cx="2313423" cy="592699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090A5218-53D5-4B11-9E02-06146F503991}"/>
              </a:ext>
            </a:extLst>
          </p:cNvPr>
          <p:cNvSpPr txBox="1">
            <a:spLocks/>
          </p:cNvSpPr>
          <p:nvPr/>
        </p:nvSpPr>
        <p:spPr>
          <a:xfrm>
            <a:off x="2044268" y="4639112"/>
            <a:ext cx="1096213" cy="1711354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nl-NL" sz="1800" dirty="0"/>
              <a:t>Group 1</a:t>
            </a:r>
          </a:p>
          <a:p>
            <a:pPr algn="ctr"/>
            <a:endParaRPr lang="nl-NL" sz="1800" dirty="0"/>
          </a:p>
          <a:p>
            <a:pPr algn="ctr"/>
            <a:r>
              <a:rPr lang="nl-NL" sz="1800" dirty="0"/>
              <a:t>21-1-2021</a:t>
            </a:r>
          </a:p>
          <a:p>
            <a:pPr algn="ctr"/>
            <a:endParaRPr lang="nl-NL" sz="18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BAF44BA-8F72-4AAC-BF78-E5AB6319E7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605" b="18567"/>
          <a:stretch/>
        </p:blipFill>
        <p:spPr bwMode="auto">
          <a:xfrm>
            <a:off x="9339680" y="310757"/>
            <a:ext cx="2217838" cy="1038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78935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9AA8D837-14BC-49A3-BCDB-5384872891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4"/>
          <a:stretch/>
        </p:blipFill>
        <p:spPr>
          <a:xfrm>
            <a:off x="4682926" y="1899687"/>
            <a:ext cx="3591640" cy="4258252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6BB2C805-0CD6-419D-82B4-F4A482894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1144661"/>
            <a:ext cx="10058400" cy="592699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nl-NL" altLang="zh-CN" sz="4400" dirty="0" err="1"/>
              <a:t>Confirm</a:t>
            </a:r>
            <a:r>
              <a:rPr lang="nl-NL" altLang="zh-CN" sz="4400" dirty="0"/>
              <a:t> </a:t>
            </a:r>
            <a:r>
              <a:rPr lang="nl-NL" altLang="zh-CN" sz="4400" dirty="0" err="1"/>
              <a:t>propellor</a:t>
            </a:r>
            <a:r>
              <a:rPr lang="nl-NL" altLang="zh-CN" sz="4400" dirty="0"/>
              <a:t> component</a:t>
            </a:r>
          </a:p>
        </p:txBody>
      </p:sp>
      <p:sp>
        <p:nvSpPr>
          <p:cNvPr id="9" name="Tijdelijke aanduiding voor inhoud 8">
            <a:extLst>
              <a:ext uri="{FF2B5EF4-FFF2-40B4-BE49-F238E27FC236}">
                <a16:creationId xmlns:a16="http://schemas.microsoft.com/office/drawing/2014/main" id="{1AE27EA4-476B-43D7-A182-235029B48B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Measured 48 cm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4 blades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Same as MAROF sheet, ENG calculations</a:t>
            </a:r>
          </a:p>
        </p:txBody>
      </p:sp>
      <p:pic>
        <p:nvPicPr>
          <p:cNvPr id="5" name="Afbeelding 4" descr="Afbeelding met object, klok, bord&#10;&#10;Automatisch gegenereerde beschrijving">
            <a:extLst>
              <a:ext uri="{FF2B5EF4-FFF2-40B4-BE49-F238E27FC236}">
                <a16:creationId xmlns:a16="http://schemas.microsoft.com/office/drawing/2014/main" id="{4BB4F18E-270D-45BE-B7AF-2E998CEA62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553" y="305270"/>
            <a:ext cx="2313423" cy="592699"/>
          </a:xfrm>
          <a:prstGeom prst="rect">
            <a:avLst/>
          </a:prstGeom>
        </p:spPr>
      </p:pic>
      <p:pic>
        <p:nvPicPr>
          <p:cNvPr id="6" name="Afbeelding 5" descr="Afbeelding met binnen, metaal, pan&#10;&#10;Automatisch gegenereerde beschrijving">
            <a:extLst>
              <a:ext uri="{FF2B5EF4-FFF2-40B4-BE49-F238E27FC236}">
                <a16:creationId xmlns:a16="http://schemas.microsoft.com/office/drawing/2014/main" id="{77AA57C6-9789-4C5D-824E-0B5FF065CF0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20" b="9611"/>
          <a:stretch/>
        </p:blipFill>
        <p:spPr>
          <a:xfrm>
            <a:off x="8437293" y="1899687"/>
            <a:ext cx="3075992" cy="4258252"/>
          </a:xfrm>
          <a:prstGeom prst="rect">
            <a:avLst/>
          </a:prstGeom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D3CBDE58-35AE-4222-8186-EF50C908B3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605" b="18567"/>
          <a:stretch/>
        </p:blipFill>
        <p:spPr bwMode="auto">
          <a:xfrm>
            <a:off x="9339680" y="310757"/>
            <a:ext cx="2217838" cy="1038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hthoek 7">
            <a:extLst>
              <a:ext uri="{FF2B5EF4-FFF2-40B4-BE49-F238E27FC236}">
                <a16:creationId xmlns:a16="http://schemas.microsoft.com/office/drawing/2014/main" id="{B9F7D435-069C-442F-B23A-8ADD1417BB0E}"/>
              </a:ext>
            </a:extLst>
          </p:cNvPr>
          <p:cNvSpPr/>
          <p:nvPr/>
        </p:nvSpPr>
        <p:spPr>
          <a:xfrm>
            <a:off x="7299960" y="1822841"/>
            <a:ext cx="441960" cy="5926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1771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computer, computer, tafel, binnen&#10;&#10;Automatisch gegenereerde beschrijving">
            <a:extLst>
              <a:ext uri="{FF2B5EF4-FFF2-40B4-BE49-F238E27FC236}">
                <a16:creationId xmlns:a16="http://schemas.microsoft.com/office/drawing/2014/main" id="{0D26E73E-E9C3-4444-A956-CFBD656DD8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8648" y="1880307"/>
            <a:ext cx="4361930" cy="2408544"/>
          </a:xfrm>
          <a:prstGeom prst="rect">
            <a:avLst/>
          </a:prstGeom>
        </p:spPr>
      </p:pic>
      <p:pic>
        <p:nvPicPr>
          <p:cNvPr id="8" name="Tijdelijke aanduiding voor inhoud 7">
            <a:extLst>
              <a:ext uri="{FF2B5EF4-FFF2-40B4-BE49-F238E27FC236}">
                <a16:creationId xmlns:a16="http://schemas.microsoft.com/office/drawing/2014/main" id="{659D6BC3-6AC4-419F-8698-0B16FDF287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69099" y="3887512"/>
            <a:ext cx="4253801" cy="234883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6BB2C805-0CD6-419D-82B4-F4A482894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138055"/>
            <a:ext cx="12192000" cy="592700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nl-NL" altLang="zh-CN" sz="4400" dirty="0" err="1"/>
              <a:t>Initial</a:t>
            </a:r>
            <a:r>
              <a:rPr lang="nl-NL" altLang="zh-CN" sz="4400" dirty="0"/>
              <a:t> test setup</a:t>
            </a:r>
          </a:p>
        </p:txBody>
      </p:sp>
      <p:pic>
        <p:nvPicPr>
          <p:cNvPr id="5" name="Afbeelding 4" descr="Afbeelding met object, klok, bord&#10;&#10;Automatisch gegenereerde beschrijving">
            <a:extLst>
              <a:ext uri="{FF2B5EF4-FFF2-40B4-BE49-F238E27FC236}">
                <a16:creationId xmlns:a16="http://schemas.microsoft.com/office/drawing/2014/main" id="{4BB4F18E-270D-45BE-B7AF-2E998CEA62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553" y="305270"/>
            <a:ext cx="2313423" cy="592699"/>
          </a:xfrm>
          <a:prstGeom prst="rect">
            <a:avLst/>
          </a:prstGeom>
        </p:spPr>
      </p:pic>
      <p:pic>
        <p:nvPicPr>
          <p:cNvPr id="7" name="Afbeelding 6" descr="Afbeelding met bed, tafel&#10;&#10;Automatisch gegenereerde beschrijving">
            <a:extLst>
              <a:ext uri="{FF2B5EF4-FFF2-40B4-BE49-F238E27FC236}">
                <a16:creationId xmlns:a16="http://schemas.microsoft.com/office/drawing/2014/main" id="{BA2F2C16-3B1B-4DE8-93C3-DF24E71BA6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421" y="1880307"/>
            <a:ext cx="4361930" cy="2408544"/>
          </a:xfrm>
          <a:prstGeom prst="rect">
            <a:avLst/>
          </a:prstGeom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2F3098A2-DB1D-4970-83BE-D544858680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605" b="18567"/>
          <a:stretch/>
        </p:blipFill>
        <p:spPr bwMode="auto">
          <a:xfrm>
            <a:off x="9339680" y="310757"/>
            <a:ext cx="2217838" cy="1038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文本框 5">
            <a:extLst>
              <a:ext uri="{FF2B5EF4-FFF2-40B4-BE49-F238E27FC236}">
                <a16:creationId xmlns:a16="http://schemas.microsoft.com/office/drawing/2014/main" id="{A377CEC1-9B58-4F5A-AC76-9823914EBC5B}"/>
              </a:ext>
            </a:extLst>
          </p:cNvPr>
          <p:cNvSpPr txBox="1"/>
          <p:nvPr/>
        </p:nvSpPr>
        <p:spPr>
          <a:xfrm>
            <a:off x="995645" y="1940013"/>
            <a:ext cx="3084844" cy="704254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•"/>
            </a:pPr>
            <a:r>
              <a:rPr lang="en-US" altLang="zh-CN" sz="1500" dirty="0"/>
              <a:t>Thrust test setup</a:t>
            </a: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•"/>
            </a:pPr>
            <a:endParaRPr lang="en-US" altLang="zh-CN" sz="1500" dirty="0">
              <a:solidFill>
                <a:srgbClr val="FF0000"/>
              </a:solidFill>
            </a:endParaRPr>
          </a:p>
        </p:txBody>
      </p:sp>
      <p:sp>
        <p:nvSpPr>
          <p:cNvPr id="12" name="文本框 5">
            <a:extLst>
              <a:ext uri="{FF2B5EF4-FFF2-40B4-BE49-F238E27FC236}">
                <a16:creationId xmlns:a16="http://schemas.microsoft.com/office/drawing/2014/main" id="{FD0857D1-9517-4F3A-A0BE-169A57B97831}"/>
              </a:ext>
            </a:extLst>
          </p:cNvPr>
          <p:cNvSpPr txBox="1"/>
          <p:nvPr/>
        </p:nvSpPr>
        <p:spPr>
          <a:xfrm>
            <a:off x="7096880" y="1940013"/>
            <a:ext cx="3084844" cy="704254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•"/>
            </a:pPr>
            <a:r>
              <a:rPr lang="en-US" altLang="zh-CN" sz="1500" dirty="0"/>
              <a:t>Velocity test setup</a:t>
            </a: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•"/>
            </a:pPr>
            <a:endParaRPr lang="en-US" altLang="zh-CN" sz="15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51062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0AB6E427-3F73-4C06-A5D5-AE52C3883B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8C9BDAA-0390-4B39-9B5C-BC95E5120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BB2C805-0CD6-419D-82B4-F4A482894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5"/>
            <a:ext cx="3333010" cy="210387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Empirical data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E2BE726-1557-43DB-A3D8-4A93E2A9E348}"/>
              </a:ext>
            </a:extLst>
          </p:cNvPr>
          <p:cNvSpPr txBox="1"/>
          <p:nvPr/>
        </p:nvSpPr>
        <p:spPr>
          <a:xfrm>
            <a:off x="492371" y="2653800"/>
            <a:ext cx="3084844" cy="3335519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•"/>
            </a:pPr>
            <a:endParaRPr lang="en-US" altLang="zh-CN" sz="1500" dirty="0">
              <a:solidFill>
                <a:srgbClr val="FFFFFF"/>
              </a:solidFill>
            </a:endParaRP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•"/>
            </a:pPr>
            <a:r>
              <a:rPr lang="en-US" altLang="zh-CN" sz="1500" dirty="0">
                <a:solidFill>
                  <a:srgbClr val="FFFFFF"/>
                </a:solidFill>
              </a:rPr>
              <a:t>MAROF</a:t>
            </a: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•"/>
            </a:pPr>
            <a:r>
              <a:rPr lang="en-US" altLang="zh-CN" sz="1500" dirty="0">
                <a:solidFill>
                  <a:srgbClr val="FFFFFF"/>
                </a:solidFill>
              </a:rPr>
              <a:t>Engineering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9DB1FE5-9D46-433B-99D1-2F1B8DC798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5DE9E470-337F-4101-8914-9F9E880D5B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3661" y="2074139"/>
            <a:ext cx="8043072" cy="2709722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27BC2E7D-836E-4DE9-8446-7606DA25E2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605" b="18567"/>
          <a:stretch/>
        </p:blipFill>
        <p:spPr bwMode="auto">
          <a:xfrm>
            <a:off x="9339680" y="310757"/>
            <a:ext cx="2217838" cy="1038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05330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 descr="Afbeelding met meubels, gordijn&#10;&#10;Automatisch gegenereerde beschrijving">
            <a:extLst>
              <a:ext uri="{FF2B5EF4-FFF2-40B4-BE49-F238E27FC236}">
                <a16:creationId xmlns:a16="http://schemas.microsoft.com/office/drawing/2014/main" id="{C48DAE56-C37C-4BF3-886A-85AC7F267A3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365" b="91618" l="800" r="99800">
                        <a14:foregroundMark x1="26300" y1="17446" x2="21400" y2="38986"/>
                        <a14:foregroundMark x1="21400" y1="38986" x2="18500" y2="44834"/>
                        <a14:foregroundMark x1="18500" y1="44834" x2="14900" y2="47466"/>
                        <a14:foregroundMark x1="14900" y1="47466" x2="12400" y2="52632"/>
                        <a14:foregroundMark x1="12400" y1="52632" x2="12200" y2="54483"/>
                        <a14:foregroundMark x1="12400" y1="57895" x2="17700" y2="71248"/>
                        <a14:foregroundMark x1="17700" y1="71248" x2="18700" y2="78265"/>
                        <a14:foregroundMark x1="18700" y1="78265" x2="18600" y2="85867"/>
                        <a14:foregroundMark x1="18600" y1="85867" x2="14900" y2="88791"/>
                        <a14:foregroundMark x1="14900" y1="88791" x2="5600" y2="88012"/>
                        <a14:foregroundMark x1="5600" y1="88012" x2="2700" y2="71637"/>
                        <a14:foregroundMark x1="2700" y1="71637" x2="4200" y2="30214"/>
                        <a14:foregroundMark x1="11200" y1="59064" x2="9800" y2="67641"/>
                        <a14:foregroundMark x1="9800" y1="67641" x2="11200" y2="87232"/>
                        <a14:foregroundMark x1="19400" y1="85185" x2="19300" y2="91618"/>
                        <a14:foregroundMark x1="19300" y1="91618" x2="5800" y2="91423"/>
                        <a14:foregroundMark x1="5800" y1="91423" x2="2500" y2="88012"/>
                        <a14:foregroundMark x1="2500" y1="88012" x2="1300" y2="78752"/>
                        <a14:foregroundMark x1="1300" y1="78752" x2="9700" y2="8285"/>
                        <a14:foregroundMark x1="9700" y1="8285" x2="13200" y2="4386"/>
                        <a14:foregroundMark x1="13200" y1="4386" x2="27800" y2="1365"/>
                        <a14:foregroundMark x1="27800" y1="1365" x2="29000" y2="1365"/>
                        <a14:foregroundMark x1="29100" y1="5848" x2="19000" y2="34503"/>
                        <a14:foregroundMark x1="19000" y1="34503" x2="18000" y2="36550"/>
                        <a14:foregroundMark x1="22000" y1="6725" x2="13300" y2="40741"/>
                        <a14:foregroundMark x1="13300" y1="40741" x2="30800" y2="4678"/>
                        <a14:foregroundMark x1="30800" y1="4678" x2="12000" y2="21150"/>
                        <a14:foregroundMark x1="12000" y1="21150" x2="17900" y2="11306"/>
                        <a14:foregroundMark x1="17900" y1="11306" x2="20800" y2="2827"/>
                        <a14:foregroundMark x1="20800" y1="2827" x2="4300" y2="487"/>
                        <a14:foregroundMark x1="4300" y1="487" x2="500" y2="2047"/>
                        <a14:foregroundMark x1="500" y1="2047" x2="1400" y2="30019"/>
                        <a14:foregroundMark x1="1400" y1="30019" x2="200" y2="46686"/>
                        <a14:foregroundMark x1="200" y1="46686" x2="1300" y2="53119"/>
                        <a14:foregroundMark x1="1300" y1="53119" x2="5500" y2="53801"/>
                        <a14:foregroundMark x1="5500" y1="53801" x2="9600" y2="53314"/>
                        <a14:foregroundMark x1="9600" y1="53314" x2="13900" y2="49610"/>
                        <a14:foregroundMark x1="13900" y1="49610" x2="18600" y2="35673"/>
                        <a14:foregroundMark x1="18600" y1="35673" x2="19700" y2="26511"/>
                        <a14:foregroundMark x1="88600" y1="3606" x2="87700" y2="52242"/>
                        <a14:foregroundMark x1="86891" y1="56453" x2="80494" y2="89762"/>
                        <a14:foregroundMark x1="87700" y1="52242" x2="87102" y2="55358"/>
                        <a14:foregroundMark x1="81729" y1="91972" x2="99100" y2="93665"/>
                        <a14:foregroundMark x1="99100" y1="93665" x2="99300" y2="52632"/>
                        <a14:foregroundMark x1="99300" y1="52632" x2="98600" y2="15107"/>
                        <a14:foregroundMark x1="98600" y1="15107" x2="99500" y2="8090"/>
                        <a14:foregroundMark x1="99500" y1="8090" x2="96100" y2="2924"/>
                        <a14:foregroundMark x1="96100" y1="2924" x2="92100" y2="97"/>
                        <a14:foregroundMark x1="92100" y1="97" x2="97900" y2="3509"/>
                        <a14:foregroundMark x1="97900" y1="3509" x2="99100" y2="10136"/>
                        <a14:foregroundMark x1="99100" y1="10136" x2="99800" y2="11793"/>
                        <a14:foregroundMark x1="19600" y1="91033" x2="800" y2="91618"/>
                        <a14:backgroundMark x1="35500" y1="33236" x2="35500" y2="33236"/>
                        <a14:backgroundMark x1="35800" y1="34308" x2="26900" y2="69786"/>
                        <a14:backgroundMark x1="26900" y1="69786" x2="65700" y2="53704"/>
                        <a14:backgroundMark x1="78600" y1="91326" x2="80100" y2="91131"/>
                        <a14:backgroundMark x1="79800" y1="90643" x2="80700" y2="96394"/>
                        <a14:backgroundMark x1="86000" y1="57310" x2="86900" y2="564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89" t="713" r="455" b="16040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3" name="Titel 1">
            <a:extLst>
              <a:ext uri="{FF2B5EF4-FFF2-40B4-BE49-F238E27FC236}">
                <a16:creationId xmlns:a16="http://schemas.microsoft.com/office/drawing/2014/main" id="{DA0E1F82-5A77-48EA-ABB6-5C48E15D3CC7}"/>
              </a:ext>
            </a:extLst>
          </p:cNvPr>
          <p:cNvSpPr txBox="1">
            <a:spLocks/>
          </p:cNvSpPr>
          <p:nvPr/>
        </p:nvSpPr>
        <p:spPr>
          <a:xfrm>
            <a:off x="0" y="3428999"/>
            <a:ext cx="12192000" cy="592700"/>
          </a:xfrm>
          <a:prstGeom prst="rect">
            <a:avLst/>
          </a:prstGeom>
        </p:spPr>
        <p:txBody>
          <a:bodyPr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nl-NL" altLang="zh-CN" sz="4400" dirty="0" err="1"/>
              <a:t>Demonstration</a:t>
            </a:r>
            <a:endParaRPr lang="nl-NL" altLang="zh-CN" sz="4400" dirty="0"/>
          </a:p>
        </p:txBody>
      </p:sp>
    </p:spTree>
    <p:extLst>
      <p:ext uri="{BB962C8B-B14F-4D97-AF65-F5344CB8AC3E}">
        <p14:creationId xmlns:p14="http://schemas.microsoft.com/office/powerpoint/2010/main" val="10651123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B2C805-0CD6-419D-82B4-F4A482894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8653" y="2733545"/>
            <a:ext cx="3254691" cy="1106516"/>
          </a:xfrm>
        </p:spPr>
        <p:txBody>
          <a:bodyPr anchor="ctr">
            <a:normAutofit/>
          </a:bodyPr>
          <a:lstStyle/>
          <a:p>
            <a:pPr algn="ctr"/>
            <a:r>
              <a:rPr lang="nl-NL" sz="4400" dirty="0" err="1"/>
              <a:t>Questions</a:t>
            </a:r>
            <a:r>
              <a:rPr lang="nl-NL" sz="4400" dirty="0"/>
              <a:t>?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4FDB9E4-3649-4249-8513-A2B41AC184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0262" y="3670443"/>
            <a:ext cx="2631472" cy="759906"/>
          </a:xfrm>
        </p:spPr>
        <p:txBody>
          <a:bodyPr anchor="ctr">
            <a:normAutofit/>
          </a:bodyPr>
          <a:lstStyle/>
          <a:p>
            <a:pPr algn="ctr"/>
            <a:r>
              <a:rPr lang="nl-NL" sz="1800" dirty="0" err="1"/>
              <a:t>Thank</a:t>
            </a:r>
            <a:r>
              <a:rPr lang="nl-NL" sz="1800" dirty="0"/>
              <a:t> </a:t>
            </a:r>
            <a:r>
              <a:rPr lang="nl-NL" sz="1800" dirty="0" err="1"/>
              <a:t>you</a:t>
            </a:r>
            <a:r>
              <a:rPr lang="nl-NL" sz="1800" dirty="0"/>
              <a:t> </a:t>
            </a:r>
            <a:r>
              <a:rPr lang="nl-NL" sz="1800" dirty="0" err="1"/>
              <a:t>for</a:t>
            </a:r>
            <a:r>
              <a:rPr lang="nl-NL" sz="1800" dirty="0"/>
              <a:t> </a:t>
            </a:r>
            <a:r>
              <a:rPr lang="nl-NL" sz="1800" dirty="0" err="1"/>
              <a:t>your</a:t>
            </a:r>
            <a:r>
              <a:rPr lang="nl-NL" sz="1800" dirty="0"/>
              <a:t> attention!</a:t>
            </a:r>
          </a:p>
          <a:p>
            <a:endParaRPr lang="nl-NL" sz="1800" dirty="0"/>
          </a:p>
        </p:txBody>
      </p:sp>
      <p:pic>
        <p:nvPicPr>
          <p:cNvPr id="5" name="Afbeelding 4" descr="Afbeelding met object, klok, bord&#10;&#10;Automatisch gegenereerde beschrijving">
            <a:extLst>
              <a:ext uri="{FF2B5EF4-FFF2-40B4-BE49-F238E27FC236}">
                <a16:creationId xmlns:a16="http://schemas.microsoft.com/office/drawing/2014/main" id="{4BB4F18E-270D-45BE-B7AF-2E998CEA62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4925" y="202167"/>
            <a:ext cx="5722150" cy="1466015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77CBF5F7-057B-45C3-A453-0094C66F8B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605" b="18567"/>
          <a:stretch/>
        </p:blipFill>
        <p:spPr bwMode="auto">
          <a:xfrm>
            <a:off x="4348774" y="4448298"/>
            <a:ext cx="3494448" cy="1636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06399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B2C805-0CD6-419D-82B4-F4A482894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4342" y="3297251"/>
            <a:ext cx="4113687" cy="1526797"/>
          </a:xfrm>
        </p:spPr>
        <p:txBody>
          <a:bodyPr anchor="ctr">
            <a:normAutofit/>
          </a:bodyPr>
          <a:lstStyle/>
          <a:p>
            <a:r>
              <a:rPr lang="nl-NL" sz="4400" dirty="0"/>
              <a:t>Contents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4FDB9E4-3649-4249-8513-A2B41AC184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89007" y="1728511"/>
            <a:ext cx="2602362" cy="4664279"/>
          </a:xfrm>
        </p:spPr>
        <p:txBody>
          <a:bodyPr anchor="ctr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nl-NL" altLang="zh-CN" dirty="0"/>
              <a:t>Research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l-NL" altLang="zh-CN" dirty="0"/>
              <a:t>V-model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l-NL" altLang="zh-CN" dirty="0" err="1"/>
              <a:t>Build</a:t>
            </a:r>
            <a:r>
              <a:rPr lang="nl-NL" altLang="zh-CN" dirty="0"/>
              <a:t>-up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l-NL" altLang="zh-CN" dirty="0" err="1"/>
              <a:t>Simulating</a:t>
            </a:r>
            <a:endParaRPr lang="nl-NL" altLang="zh-CN" dirty="0"/>
          </a:p>
          <a:p>
            <a:pPr>
              <a:buFont typeface="Arial" panose="020B0604020202020204" pitchFamily="34" charset="0"/>
              <a:buChar char="•"/>
            </a:pPr>
            <a:r>
              <a:rPr lang="nl-NL" altLang="zh-CN" dirty="0" err="1"/>
              <a:t>Confirm</a:t>
            </a:r>
            <a:r>
              <a:rPr lang="nl-NL" altLang="zh-CN" dirty="0"/>
              <a:t> </a:t>
            </a:r>
            <a:r>
              <a:rPr lang="nl-NL" altLang="zh-CN" dirty="0" err="1"/>
              <a:t>components</a:t>
            </a:r>
            <a:endParaRPr lang="nl-NL" altLang="zh-CN" dirty="0"/>
          </a:p>
          <a:p>
            <a:pPr>
              <a:buFont typeface="Arial" panose="020B0604020202020204" pitchFamily="34" charset="0"/>
              <a:buChar char="•"/>
            </a:pPr>
            <a:r>
              <a:rPr lang="nl-NL" altLang="zh-CN" dirty="0" err="1"/>
              <a:t>Initial</a:t>
            </a:r>
            <a:r>
              <a:rPr lang="nl-NL" altLang="zh-CN" dirty="0"/>
              <a:t> test setup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l-NL" altLang="zh-CN" dirty="0" err="1"/>
              <a:t>Empirical</a:t>
            </a:r>
            <a:r>
              <a:rPr lang="nl-NL" altLang="zh-CN" dirty="0"/>
              <a:t> data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l-NL" altLang="zh-CN" dirty="0" err="1"/>
              <a:t>Demonstration</a:t>
            </a:r>
            <a:endParaRPr lang="nl-NL" altLang="zh-CN" dirty="0"/>
          </a:p>
        </p:txBody>
      </p:sp>
      <p:pic>
        <p:nvPicPr>
          <p:cNvPr id="5" name="Afbeelding 4" descr="Afbeelding met object, klok, bord&#10;&#10;Automatisch gegenereerde beschrijving">
            <a:extLst>
              <a:ext uri="{FF2B5EF4-FFF2-40B4-BE49-F238E27FC236}">
                <a16:creationId xmlns:a16="http://schemas.microsoft.com/office/drawing/2014/main" id="{4BB4F18E-270D-45BE-B7AF-2E998CEA62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482" y="470990"/>
            <a:ext cx="2313423" cy="592699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C7B94425-29ED-44C0-9056-6AF6929F19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605" b="18567"/>
          <a:stretch/>
        </p:blipFill>
        <p:spPr bwMode="auto">
          <a:xfrm>
            <a:off x="9339680" y="310757"/>
            <a:ext cx="2217838" cy="1038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45081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0AB6E427-3F73-4C06-A5D5-AE52C3883B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8C9BDAA-0390-4B39-9B5C-BC95E5120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BB2C805-0CD6-419D-82B4-F4A482894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5"/>
            <a:ext cx="3333010" cy="210387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Research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E2BE726-1557-43DB-A3D8-4A93E2A9E348}"/>
              </a:ext>
            </a:extLst>
          </p:cNvPr>
          <p:cNvSpPr txBox="1"/>
          <p:nvPr/>
        </p:nvSpPr>
        <p:spPr>
          <a:xfrm>
            <a:off x="492371" y="2653800"/>
            <a:ext cx="3084844" cy="3335519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•"/>
            </a:pPr>
            <a:r>
              <a:rPr lang="en-US" altLang="zh-CN" sz="1500" dirty="0" err="1">
                <a:solidFill>
                  <a:srgbClr val="FFFFFF"/>
                </a:solidFill>
              </a:rPr>
              <a:t>Solarboat</a:t>
            </a:r>
            <a:endParaRPr lang="en-US" altLang="zh-CN" sz="1500" dirty="0">
              <a:solidFill>
                <a:srgbClr val="FFFFFF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9DB1FE5-9D46-433B-99D1-2F1B8DC798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AC353E9-BF23-48AD-B1E0-4DA8057C77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0387" y="1349309"/>
            <a:ext cx="3986545" cy="4664279"/>
          </a:xfrm>
        </p:spPr>
        <p:txBody>
          <a:bodyPr anchor="ctr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nl-NL" altLang="zh-CN" dirty="0"/>
              <a:t>Digital </a:t>
            </a:r>
            <a:r>
              <a:rPr lang="nl-NL" altLang="zh-CN" dirty="0" err="1"/>
              <a:t>twin</a:t>
            </a:r>
            <a:endParaRPr lang="nl-NL" altLang="zh-CN" dirty="0"/>
          </a:p>
          <a:p>
            <a:pPr>
              <a:buFont typeface="Arial" panose="020B0604020202020204" pitchFamily="34" charset="0"/>
              <a:buChar char="•"/>
            </a:pPr>
            <a:r>
              <a:rPr lang="nl-NL" altLang="zh-CN" dirty="0"/>
              <a:t>Original </a:t>
            </a:r>
            <a:r>
              <a:rPr lang="nl-NL" altLang="zh-CN" dirty="0" err="1"/>
              <a:t>calculation</a:t>
            </a:r>
            <a:r>
              <a:rPr lang="nl-NL" altLang="zh-CN" dirty="0"/>
              <a:t> chain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nl-NL" altLang="zh-CN" dirty="0"/>
              <a:t>Starts at </a:t>
            </a:r>
            <a:r>
              <a:rPr lang="nl-NL" altLang="zh-CN" dirty="0" err="1"/>
              <a:t>throttle</a:t>
            </a:r>
            <a:r>
              <a:rPr lang="nl-NL" altLang="zh-CN" dirty="0"/>
              <a:t>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l-NL" altLang="zh-CN" dirty="0" err="1"/>
              <a:t>Revised</a:t>
            </a:r>
            <a:r>
              <a:rPr lang="nl-NL" altLang="zh-CN" dirty="0"/>
              <a:t> </a:t>
            </a:r>
            <a:r>
              <a:rPr lang="nl-NL" altLang="zh-CN" dirty="0" err="1"/>
              <a:t>calculation</a:t>
            </a:r>
            <a:r>
              <a:rPr lang="nl-NL" altLang="zh-CN" dirty="0"/>
              <a:t> chain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nl-NL" altLang="zh-CN" dirty="0"/>
              <a:t>Starts at </a:t>
            </a:r>
            <a:r>
              <a:rPr lang="nl-NL" altLang="zh-CN" dirty="0" err="1"/>
              <a:t>boat</a:t>
            </a:r>
            <a:r>
              <a:rPr lang="nl-NL" altLang="zh-CN" dirty="0"/>
              <a:t> </a:t>
            </a:r>
            <a:r>
              <a:rPr lang="nl-NL" altLang="zh-CN" dirty="0" err="1"/>
              <a:t>velocity</a:t>
            </a:r>
            <a:endParaRPr lang="nl-NL" altLang="zh-CN" dirty="0"/>
          </a:p>
          <a:p>
            <a:pPr>
              <a:buFont typeface="Arial" panose="020B0604020202020204" pitchFamily="34" charset="0"/>
              <a:buChar char="•"/>
            </a:pPr>
            <a:r>
              <a:rPr lang="nl-NL" altLang="zh-CN" dirty="0"/>
              <a:t>Datasheets BOX/SLACK</a:t>
            </a:r>
          </a:p>
          <a:p>
            <a:pPr>
              <a:buFont typeface="Arial" panose="020B0604020202020204" pitchFamily="34" charset="0"/>
              <a:buChar char="•"/>
            </a:pPr>
            <a:endParaRPr lang="nl-NL" altLang="zh-CN" b="1" dirty="0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49CE6DC3-8D62-4334-B6FE-E1CA907C93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605" b="18567"/>
          <a:stretch/>
        </p:blipFill>
        <p:spPr bwMode="auto">
          <a:xfrm>
            <a:off x="9339680" y="310757"/>
            <a:ext cx="2217838" cy="1038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>
            <a:extLst>
              <a:ext uri="{FF2B5EF4-FFF2-40B4-BE49-F238E27FC236}">
                <a16:creationId xmlns:a16="http://schemas.microsoft.com/office/drawing/2014/main" id="{478B8758-7A21-4C26-AFFD-A6EC2BBBFA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6932" y="2157924"/>
            <a:ext cx="1755256" cy="2364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14177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0AB6E427-3F73-4C06-A5D5-AE52C3883B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8C9BDAA-0390-4B39-9B5C-BC95E5120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BB2C805-0CD6-419D-82B4-F4A482894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5"/>
            <a:ext cx="3333010" cy="210387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V-model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E2BE726-1557-43DB-A3D8-4A93E2A9E348}"/>
              </a:ext>
            </a:extLst>
          </p:cNvPr>
          <p:cNvSpPr txBox="1"/>
          <p:nvPr/>
        </p:nvSpPr>
        <p:spPr>
          <a:xfrm>
            <a:off x="492371" y="2653800"/>
            <a:ext cx="3084844" cy="3335519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•"/>
            </a:pPr>
            <a:r>
              <a:rPr lang="en-US" altLang="zh-CN" sz="1500" dirty="0">
                <a:solidFill>
                  <a:srgbClr val="FFFFFF"/>
                </a:solidFill>
              </a:rPr>
              <a:t>System design</a:t>
            </a: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•"/>
            </a:pPr>
            <a:r>
              <a:rPr lang="en-US" altLang="zh-CN" sz="1500" dirty="0">
                <a:solidFill>
                  <a:srgbClr val="FFFFFF"/>
                </a:solidFill>
              </a:rPr>
              <a:t>Subsystem design</a:t>
            </a: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•"/>
            </a:pPr>
            <a:r>
              <a:rPr lang="en-US" altLang="zh-CN" sz="1500" dirty="0">
                <a:solidFill>
                  <a:srgbClr val="FFFFFF"/>
                </a:solidFill>
              </a:rPr>
              <a:t>Component design</a:t>
            </a: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•"/>
            </a:pPr>
            <a:r>
              <a:rPr lang="en-US" altLang="zh-CN" sz="1500" dirty="0">
                <a:solidFill>
                  <a:srgbClr val="FFFFFF"/>
                </a:solidFill>
              </a:rPr>
              <a:t>Component integration</a:t>
            </a: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•"/>
            </a:pPr>
            <a:r>
              <a:rPr lang="en-US" altLang="zh-CN" sz="1500" dirty="0">
                <a:solidFill>
                  <a:srgbClr val="FFFFFF"/>
                </a:solidFill>
              </a:rPr>
              <a:t>Subsystem integration</a:t>
            </a: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•"/>
            </a:pPr>
            <a:r>
              <a:rPr lang="en-US" altLang="zh-CN" sz="1500" dirty="0">
                <a:solidFill>
                  <a:srgbClr val="FFFFFF"/>
                </a:solidFill>
              </a:rPr>
              <a:t>System integration</a:t>
            </a: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•"/>
            </a:pPr>
            <a:endParaRPr lang="en-US" altLang="zh-CN" sz="1500" dirty="0">
              <a:solidFill>
                <a:srgbClr val="FFFFFF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9DB1FE5-9D46-433B-99D1-2F1B8DC798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A0ECC54F-18C9-437A-88D8-48C9FA2339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8236" y="0"/>
            <a:ext cx="7540993" cy="6858000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3738851A-DBD8-4524-8CFC-2CC94492AC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605" b="18567"/>
          <a:stretch/>
        </p:blipFill>
        <p:spPr bwMode="auto">
          <a:xfrm>
            <a:off x="9339680" y="310757"/>
            <a:ext cx="2217838" cy="1038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hthoek 2">
            <a:extLst>
              <a:ext uri="{FF2B5EF4-FFF2-40B4-BE49-F238E27FC236}">
                <a16:creationId xmlns:a16="http://schemas.microsoft.com/office/drawing/2014/main" id="{50EDA684-A659-40DB-BBAA-47B7DC86D786}"/>
              </a:ext>
            </a:extLst>
          </p:cNvPr>
          <p:cNvSpPr/>
          <p:nvPr/>
        </p:nvSpPr>
        <p:spPr>
          <a:xfrm>
            <a:off x="4419600" y="2520884"/>
            <a:ext cx="5657851" cy="1750276"/>
          </a:xfrm>
          <a:prstGeom prst="rect">
            <a:avLst/>
          </a:prstGeom>
          <a:noFill/>
          <a:ln>
            <a:solidFill>
              <a:srgbClr val="00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8CB63A11-2269-4306-ABE0-9D28AFC66AB1}"/>
              </a:ext>
            </a:extLst>
          </p:cNvPr>
          <p:cNvSpPr txBox="1"/>
          <p:nvPr/>
        </p:nvSpPr>
        <p:spPr>
          <a:xfrm>
            <a:off x="4352924" y="2216020"/>
            <a:ext cx="2505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00B0F0"/>
                </a:solidFill>
              </a:rPr>
              <a:t>Sub-system</a:t>
            </a:r>
            <a:r>
              <a:rPr lang="en-GB" sz="1400" dirty="0">
                <a:solidFill>
                  <a:srgbClr val="00B0F0"/>
                </a:solidFill>
              </a:rPr>
              <a:t> </a:t>
            </a:r>
            <a:r>
              <a:rPr lang="en-GB" dirty="0">
                <a:solidFill>
                  <a:srgbClr val="00B0F0"/>
                </a:solidFill>
              </a:rPr>
              <a:t>calculations</a:t>
            </a:r>
            <a:endParaRPr lang="en-GB" sz="1400" dirty="0">
              <a:solidFill>
                <a:srgbClr val="00B0F0"/>
              </a:solidFill>
            </a:endParaRPr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C02A4039-8027-4DE1-8A39-E00C9C083869}"/>
              </a:ext>
            </a:extLst>
          </p:cNvPr>
          <p:cNvSpPr/>
          <p:nvPr/>
        </p:nvSpPr>
        <p:spPr>
          <a:xfrm>
            <a:off x="5524500" y="2762250"/>
            <a:ext cx="1543051" cy="1266825"/>
          </a:xfrm>
          <a:prstGeom prst="rect">
            <a:avLst/>
          </a:prstGeom>
          <a:noFill/>
          <a:ln>
            <a:solidFill>
              <a:srgbClr val="00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kstvak 12">
            <a:extLst>
              <a:ext uri="{FF2B5EF4-FFF2-40B4-BE49-F238E27FC236}">
                <a16:creationId xmlns:a16="http://schemas.microsoft.com/office/drawing/2014/main" id="{C062FDCA-538C-494D-BA07-D71699642D8D}"/>
              </a:ext>
            </a:extLst>
          </p:cNvPr>
          <p:cNvSpPr txBox="1"/>
          <p:nvPr/>
        </p:nvSpPr>
        <p:spPr>
          <a:xfrm>
            <a:off x="5457826" y="2743200"/>
            <a:ext cx="13335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rgbClr val="00B0F0"/>
                </a:solidFill>
              </a:rPr>
              <a:t>Component</a:t>
            </a:r>
            <a:endParaRPr lang="en-GB" sz="1100" dirty="0">
              <a:solidFill>
                <a:srgbClr val="00B0F0"/>
              </a:solidFill>
            </a:endParaRPr>
          </a:p>
        </p:txBody>
      </p:sp>
      <p:sp>
        <p:nvSpPr>
          <p:cNvPr id="16" name="Rechthoek 15">
            <a:extLst>
              <a:ext uri="{FF2B5EF4-FFF2-40B4-BE49-F238E27FC236}">
                <a16:creationId xmlns:a16="http://schemas.microsoft.com/office/drawing/2014/main" id="{1A9F41B5-7828-41AD-9256-14173F8CE2F1}"/>
              </a:ext>
            </a:extLst>
          </p:cNvPr>
          <p:cNvSpPr/>
          <p:nvPr/>
        </p:nvSpPr>
        <p:spPr>
          <a:xfrm>
            <a:off x="4273064" y="128236"/>
            <a:ext cx="7776061" cy="6615463"/>
          </a:xfrm>
          <a:prstGeom prst="rect">
            <a:avLst/>
          </a:prstGeom>
          <a:noFill/>
          <a:ln>
            <a:solidFill>
              <a:srgbClr val="00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kstvak 16">
            <a:extLst>
              <a:ext uri="{FF2B5EF4-FFF2-40B4-BE49-F238E27FC236}">
                <a16:creationId xmlns:a16="http://schemas.microsoft.com/office/drawing/2014/main" id="{7C1EB6F1-BC13-41AB-9717-785A803F56CD}"/>
              </a:ext>
            </a:extLst>
          </p:cNvPr>
          <p:cNvSpPr txBox="1"/>
          <p:nvPr/>
        </p:nvSpPr>
        <p:spPr>
          <a:xfrm>
            <a:off x="4273064" y="92010"/>
            <a:ext cx="23717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00B0F0"/>
                </a:solidFill>
              </a:rPr>
              <a:t>System</a:t>
            </a:r>
            <a:endParaRPr lang="en-GB" sz="14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16488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0AB6E427-3F73-4C06-A5D5-AE52C3883B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8C9BDAA-0390-4B39-9B5C-BC95E5120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BB2C805-0CD6-419D-82B4-F4A482894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5"/>
            <a:ext cx="3333010" cy="210387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Buildup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E2BE726-1557-43DB-A3D8-4A93E2A9E348}"/>
              </a:ext>
            </a:extLst>
          </p:cNvPr>
          <p:cNvSpPr txBox="1"/>
          <p:nvPr/>
        </p:nvSpPr>
        <p:spPr>
          <a:xfrm>
            <a:off x="492371" y="2653800"/>
            <a:ext cx="3084844" cy="3335519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•"/>
            </a:pPr>
            <a:r>
              <a:rPr lang="en-US" altLang="zh-CN" sz="1500" dirty="0">
                <a:solidFill>
                  <a:srgbClr val="FFFFFF"/>
                </a:solidFill>
              </a:rPr>
              <a:t>Bearing calculation</a:t>
            </a: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•"/>
            </a:pPr>
            <a:endParaRPr lang="en-US" altLang="zh-CN" sz="1500" dirty="0">
              <a:solidFill>
                <a:srgbClr val="FFFFFF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9DB1FE5-9D46-433B-99D1-2F1B8DC798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699E8408-40AB-4BEE-94B7-30A0D873EA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605" b="18567"/>
          <a:stretch/>
        </p:blipFill>
        <p:spPr bwMode="auto">
          <a:xfrm>
            <a:off x="9339680" y="310757"/>
            <a:ext cx="2217838" cy="1038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3FC5C77D-BF84-464F-977C-60451A6355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0187" y="5330239"/>
            <a:ext cx="3135925" cy="433173"/>
          </a:xfrm>
          <a:prstGeom prst="rect">
            <a:avLst/>
          </a:prstGeom>
        </p:spPr>
      </p:pic>
      <p:graphicFrame>
        <p:nvGraphicFramePr>
          <p:cNvPr id="10" name="Tabel 9">
            <a:extLst>
              <a:ext uri="{FF2B5EF4-FFF2-40B4-BE49-F238E27FC236}">
                <a16:creationId xmlns:a16="http://schemas.microsoft.com/office/drawing/2014/main" id="{EF5E6907-F6FA-4509-ACAE-50DB8C1EAA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1737292"/>
              </p:ext>
            </p:extLst>
          </p:nvPr>
        </p:nvGraphicFramePr>
        <p:xfrm>
          <a:off x="8557504" y="3745859"/>
          <a:ext cx="3111500" cy="2476500"/>
        </p:xfrm>
        <a:graphic>
          <a:graphicData uri="http://schemas.openxmlformats.org/drawingml/2006/table">
            <a:tbl>
              <a:tblPr/>
              <a:tblGrid>
                <a:gridCol w="2502521">
                  <a:extLst>
                    <a:ext uri="{9D8B030D-6E8A-4147-A177-3AD203B41FA5}">
                      <a16:colId xmlns:a16="http://schemas.microsoft.com/office/drawing/2014/main" val="435421555"/>
                    </a:ext>
                  </a:extLst>
                </a:gridCol>
                <a:gridCol w="608979">
                  <a:extLst>
                    <a:ext uri="{9D8B030D-6E8A-4147-A177-3AD203B41FA5}">
                      <a16:colId xmlns:a16="http://schemas.microsoft.com/office/drawing/2014/main" val="1554926936"/>
                    </a:ext>
                  </a:extLst>
                </a:gridCol>
              </a:tblGrid>
              <a:tr h="190500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nl-NL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Values from propellor system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5A5A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14712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nl-NL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Rotation</a:t>
                      </a:r>
                      <a:r>
                        <a:rPr lang="nl-N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speed [</a:t>
                      </a:r>
                      <a:r>
                        <a:rPr lang="nl-NL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rpm</a:t>
                      </a:r>
                      <a:r>
                        <a:rPr lang="nl-N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]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148,6366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9429241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Torque  [Nm]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4,068674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349681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872530"/>
                  </a:ext>
                </a:extLst>
              </a:tr>
              <a:tr h="19050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nl-NL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Intermediate variables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591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750536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nl-NL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Bearing</a:t>
                      </a:r>
                      <a:r>
                        <a:rPr lang="nl-N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output power [W]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63,32969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745236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nl-NL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P_loss</a:t>
                      </a:r>
                      <a:r>
                        <a:rPr lang="nl-N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[W]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0,070043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5732275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nl-NL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Bearing</a:t>
                      </a:r>
                      <a:r>
                        <a:rPr lang="nl-N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input power [W]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63,39973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2962539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nl-NL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P_loss</a:t>
                      </a:r>
                      <a:r>
                        <a:rPr lang="nl-N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[%]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0,000954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2599008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nl-NL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4866904"/>
                  </a:ext>
                </a:extLst>
              </a:tr>
              <a:tr h="190500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nl-NL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Output values to gearing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472C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688305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Feedback rotation speed to gearing [rpm]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148,6366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209836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Feedback torque to gearing [Nm]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4,073174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3617699"/>
                  </a:ext>
                </a:extLst>
              </a:tr>
            </a:tbl>
          </a:graphicData>
        </a:graphic>
      </p:graphicFrame>
      <p:graphicFrame>
        <p:nvGraphicFramePr>
          <p:cNvPr id="11" name="Tabel 10">
            <a:extLst>
              <a:ext uri="{FF2B5EF4-FFF2-40B4-BE49-F238E27FC236}">
                <a16:creationId xmlns:a16="http://schemas.microsoft.com/office/drawing/2014/main" id="{AD490A2F-4B87-4AF9-BFE0-A99608436C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4201904"/>
              </p:ext>
            </p:extLst>
          </p:nvPr>
        </p:nvGraphicFramePr>
        <p:xfrm>
          <a:off x="4554611" y="3769945"/>
          <a:ext cx="3111500" cy="952500"/>
        </p:xfrm>
        <a:graphic>
          <a:graphicData uri="http://schemas.openxmlformats.org/drawingml/2006/table">
            <a:tbl>
              <a:tblPr/>
              <a:tblGrid>
                <a:gridCol w="2100658">
                  <a:extLst>
                    <a:ext uri="{9D8B030D-6E8A-4147-A177-3AD203B41FA5}">
                      <a16:colId xmlns:a16="http://schemas.microsoft.com/office/drawing/2014/main" val="3065316470"/>
                    </a:ext>
                  </a:extLst>
                </a:gridCol>
                <a:gridCol w="1010842">
                  <a:extLst>
                    <a:ext uri="{9D8B030D-6E8A-4147-A177-3AD203B41FA5}">
                      <a16:colId xmlns:a16="http://schemas.microsoft.com/office/drawing/2014/main" val="88406866"/>
                    </a:ext>
                  </a:extLst>
                </a:gridCol>
              </a:tblGrid>
              <a:tr h="190500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nl-NL" sz="1100" b="1" i="0" u="none" strike="noStrike" dirty="0" err="1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Bearing</a:t>
                      </a:r>
                      <a:endParaRPr lang="nl-NL" sz="11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472C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861951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nl-NL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Friction coefficient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0,0015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9C9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497592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nl-NL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Seal coefficient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0,0015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9C9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064332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nl-NL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Load [N]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9C9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99751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nl-NL" sz="1100" b="0" i="0" u="none" strike="noStrike" dirty="0" err="1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r_shaft</a:t>
                      </a:r>
                      <a:r>
                        <a:rPr lang="nl-NL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 [m]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0,015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9C9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1241710"/>
                  </a:ext>
                </a:extLst>
              </a:tr>
            </a:tbl>
          </a:graphicData>
        </a:graphic>
      </p:graphicFrame>
      <p:cxnSp>
        <p:nvCxnSpPr>
          <p:cNvPr id="15" name="Rechte verbindingslijn 14">
            <a:extLst>
              <a:ext uri="{FF2B5EF4-FFF2-40B4-BE49-F238E27FC236}">
                <a16:creationId xmlns:a16="http://schemas.microsoft.com/office/drawing/2014/main" id="{2D8EABF0-B17C-472E-AC85-C6D6DA6CC47F}"/>
              </a:ext>
            </a:extLst>
          </p:cNvPr>
          <p:cNvCxnSpPr>
            <a:cxnSpLocks/>
          </p:cNvCxnSpPr>
          <p:nvPr/>
        </p:nvCxnSpPr>
        <p:spPr>
          <a:xfrm>
            <a:off x="4359679" y="2959217"/>
            <a:ext cx="7504256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Rechte verbindingslijn 22">
            <a:extLst>
              <a:ext uri="{FF2B5EF4-FFF2-40B4-BE49-F238E27FC236}">
                <a16:creationId xmlns:a16="http://schemas.microsoft.com/office/drawing/2014/main" id="{A3186724-1C0B-4207-93DB-9E16EC402D32}"/>
              </a:ext>
            </a:extLst>
          </p:cNvPr>
          <p:cNvCxnSpPr>
            <a:cxnSpLocks/>
          </p:cNvCxnSpPr>
          <p:nvPr/>
        </p:nvCxnSpPr>
        <p:spPr>
          <a:xfrm>
            <a:off x="8111807" y="2959217"/>
            <a:ext cx="0" cy="3898783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4" name="Afbeelding 23">
            <a:extLst>
              <a:ext uri="{FF2B5EF4-FFF2-40B4-BE49-F238E27FC236}">
                <a16:creationId xmlns:a16="http://schemas.microsoft.com/office/drawing/2014/main" id="{99FCF7DC-5F35-4678-AEAC-B318E47074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0361" y="1497775"/>
            <a:ext cx="4105275" cy="1276350"/>
          </a:xfrm>
          <a:prstGeom prst="rect">
            <a:avLst/>
          </a:prstGeom>
        </p:spPr>
      </p:pic>
      <p:sp>
        <p:nvSpPr>
          <p:cNvPr id="14" name="文本框 5">
            <a:extLst>
              <a:ext uri="{FF2B5EF4-FFF2-40B4-BE49-F238E27FC236}">
                <a16:creationId xmlns:a16="http://schemas.microsoft.com/office/drawing/2014/main" id="{EC12AEC5-A63B-4117-90DF-8A6C9FBFA840}"/>
              </a:ext>
            </a:extLst>
          </p:cNvPr>
          <p:cNvSpPr txBox="1"/>
          <p:nvPr/>
        </p:nvSpPr>
        <p:spPr>
          <a:xfrm>
            <a:off x="4533489" y="3417818"/>
            <a:ext cx="3084844" cy="704254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•"/>
            </a:pPr>
            <a:r>
              <a:rPr lang="en-US" altLang="zh-CN" sz="1500" dirty="0"/>
              <a:t>Properties</a:t>
            </a: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•"/>
            </a:pPr>
            <a:endParaRPr lang="en-US" altLang="zh-CN" sz="1500" dirty="0">
              <a:solidFill>
                <a:srgbClr val="FF0000"/>
              </a:solidFill>
            </a:endParaRPr>
          </a:p>
        </p:txBody>
      </p:sp>
      <p:sp>
        <p:nvSpPr>
          <p:cNvPr id="17" name="文本框 5">
            <a:extLst>
              <a:ext uri="{FF2B5EF4-FFF2-40B4-BE49-F238E27FC236}">
                <a16:creationId xmlns:a16="http://schemas.microsoft.com/office/drawing/2014/main" id="{1B7AEFB3-7F74-4686-BAE6-3720C0154E32}"/>
              </a:ext>
            </a:extLst>
          </p:cNvPr>
          <p:cNvSpPr txBox="1"/>
          <p:nvPr/>
        </p:nvSpPr>
        <p:spPr>
          <a:xfrm>
            <a:off x="8557503" y="3417818"/>
            <a:ext cx="3084844" cy="704254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•"/>
            </a:pPr>
            <a:r>
              <a:rPr lang="en-US" altLang="zh-CN" sz="1500" dirty="0"/>
              <a:t>Variables</a:t>
            </a: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•"/>
            </a:pPr>
            <a:endParaRPr lang="en-US" altLang="zh-CN" sz="15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66195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B2C805-0CD6-419D-82B4-F4A482894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1144661"/>
            <a:ext cx="10058400" cy="592699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nl-NL" altLang="zh-CN" sz="4400" dirty="0" err="1"/>
              <a:t>Buildup</a:t>
            </a:r>
            <a:r>
              <a:rPr lang="nl-NL" altLang="zh-CN" sz="4400" dirty="0"/>
              <a:t> user interface</a:t>
            </a:r>
          </a:p>
        </p:txBody>
      </p:sp>
      <p:pic>
        <p:nvPicPr>
          <p:cNvPr id="5" name="Afbeelding 4" descr="Afbeelding met object, klok, bord&#10;&#10;Automatisch gegenereerde beschrijving">
            <a:extLst>
              <a:ext uri="{FF2B5EF4-FFF2-40B4-BE49-F238E27FC236}">
                <a16:creationId xmlns:a16="http://schemas.microsoft.com/office/drawing/2014/main" id="{4BB4F18E-270D-45BE-B7AF-2E998CEA62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553" y="305270"/>
            <a:ext cx="2313423" cy="592699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FB2ED1DB-1369-41BE-B077-102139C8E2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605" b="18567"/>
          <a:stretch/>
        </p:blipFill>
        <p:spPr bwMode="auto">
          <a:xfrm>
            <a:off x="9339680" y="310757"/>
            <a:ext cx="2217838" cy="1038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Afbeelding 3">
            <a:extLst>
              <a:ext uri="{FF2B5EF4-FFF2-40B4-BE49-F238E27FC236}">
                <a16:creationId xmlns:a16="http://schemas.microsoft.com/office/drawing/2014/main" id="{0A0B2644-7A93-4416-A881-FC883140156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24" t="2248" r="703" b="987"/>
          <a:stretch/>
        </p:blipFill>
        <p:spPr>
          <a:xfrm>
            <a:off x="1207125" y="1872449"/>
            <a:ext cx="9777749" cy="4417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9079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0AB6E427-3F73-4C06-A5D5-AE52C3883B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8C9BDAA-0390-4B39-9B5C-BC95E5120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BB2C805-0CD6-419D-82B4-F4A482894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5"/>
            <a:ext cx="3333010" cy="210387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Simulating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9DB1FE5-9D46-433B-99D1-2F1B8DC798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699E8408-40AB-4BEE-94B7-30A0D873EA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605" b="18567"/>
          <a:stretch/>
        </p:blipFill>
        <p:spPr bwMode="auto">
          <a:xfrm>
            <a:off x="9339680" y="310757"/>
            <a:ext cx="2217838" cy="1038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文本框 5">
            <a:extLst>
              <a:ext uri="{FF2B5EF4-FFF2-40B4-BE49-F238E27FC236}">
                <a16:creationId xmlns:a16="http://schemas.microsoft.com/office/drawing/2014/main" id="{0DC66833-C4D8-4974-AAED-D94C80CF5BE1}"/>
              </a:ext>
            </a:extLst>
          </p:cNvPr>
          <p:cNvSpPr txBox="1"/>
          <p:nvPr/>
        </p:nvSpPr>
        <p:spPr>
          <a:xfrm>
            <a:off x="492371" y="2653800"/>
            <a:ext cx="3084844" cy="3335519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•"/>
            </a:pPr>
            <a:r>
              <a:rPr lang="en-US" altLang="zh-CN" sz="1500" dirty="0">
                <a:solidFill>
                  <a:srgbClr val="FFFFFF"/>
                </a:solidFill>
              </a:rPr>
              <a:t>Current </a:t>
            </a:r>
            <a:r>
              <a:rPr lang="en-US" altLang="zh-CN" sz="1500" dirty="0" err="1">
                <a:solidFill>
                  <a:srgbClr val="FFFFFF"/>
                </a:solidFill>
              </a:rPr>
              <a:t>solarboat</a:t>
            </a:r>
            <a:r>
              <a:rPr lang="en-US" altLang="zh-CN" sz="1500" dirty="0">
                <a:solidFill>
                  <a:srgbClr val="FFFFFF"/>
                </a:solidFill>
              </a:rPr>
              <a:t> situation</a:t>
            </a: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•"/>
            </a:pPr>
            <a:endParaRPr lang="en-US" altLang="zh-CN" sz="1500" dirty="0">
              <a:solidFill>
                <a:srgbClr val="FFFFFF"/>
              </a:solidFill>
            </a:endParaRP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•"/>
            </a:pPr>
            <a:endParaRPr lang="en-US" altLang="zh-CN" sz="1500" dirty="0">
              <a:solidFill>
                <a:srgbClr val="FFFFFF"/>
              </a:solidFill>
            </a:endParaRPr>
          </a:p>
        </p:txBody>
      </p:sp>
      <p:pic>
        <p:nvPicPr>
          <p:cNvPr id="13314" name="Picture 2" descr="HZ Solarboat | LinkedIn">
            <a:extLst>
              <a:ext uri="{FF2B5EF4-FFF2-40B4-BE49-F238E27FC236}">
                <a16:creationId xmlns:a16="http://schemas.microsoft.com/office/drawing/2014/main" id="{CA8EFAA5-91F3-40DC-8845-B5E0FF4ACB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1153" y="1476374"/>
            <a:ext cx="6288087" cy="4190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17198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B2C805-0CD6-419D-82B4-F4A482894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138055"/>
            <a:ext cx="12192000" cy="592700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nl-NL" altLang="zh-CN" sz="4400" dirty="0" err="1"/>
              <a:t>Confirm</a:t>
            </a:r>
            <a:r>
              <a:rPr lang="nl-NL" altLang="zh-CN" sz="4400" dirty="0"/>
              <a:t> motor component</a:t>
            </a:r>
          </a:p>
        </p:txBody>
      </p:sp>
      <p:pic>
        <p:nvPicPr>
          <p:cNvPr id="5" name="Afbeelding 4" descr="Afbeelding met object, klok, bord&#10;&#10;Automatisch gegenereerde beschrijving">
            <a:extLst>
              <a:ext uri="{FF2B5EF4-FFF2-40B4-BE49-F238E27FC236}">
                <a16:creationId xmlns:a16="http://schemas.microsoft.com/office/drawing/2014/main" id="{4BB4F18E-270D-45BE-B7AF-2E998CEA62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553" y="305270"/>
            <a:ext cx="2313423" cy="592699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A5006D38-2558-42ED-B082-CA33DDC20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312" y="2157239"/>
            <a:ext cx="5100576" cy="3551784"/>
          </a:xfrm>
          <a:prstGeom prst="rect">
            <a:avLst/>
          </a:prstGeom>
        </p:spPr>
      </p:pic>
      <p:pic>
        <p:nvPicPr>
          <p:cNvPr id="11" name="Afbeelding 10" descr="Afbeelding met tekst, binnen, blauw&#10;&#10;Automatisch gegenereerde beschrijving">
            <a:extLst>
              <a:ext uri="{FF2B5EF4-FFF2-40B4-BE49-F238E27FC236}">
                <a16:creationId xmlns:a16="http://schemas.microsoft.com/office/drawing/2014/main" id="{F4758FD6-F884-41F7-AAF2-3544DC7A61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1113" y="2146319"/>
            <a:ext cx="4764833" cy="3573625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7F18BF09-3DEF-4979-A154-C5A415C295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605" b="18567"/>
          <a:stretch/>
        </p:blipFill>
        <p:spPr bwMode="auto">
          <a:xfrm>
            <a:off x="9339680" y="310757"/>
            <a:ext cx="2217838" cy="1038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78759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B2C805-0CD6-419D-82B4-F4A482894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138055"/>
            <a:ext cx="12192000" cy="592700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nl-NL" altLang="zh-CN" sz="4400" dirty="0" err="1"/>
              <a:t>Confirm</a:t>
            </a:r>
            <a:r>
              <a:rPr lang="nl-NL" altLang="zh-CN" sz="4400" dirty="0"/>
              <a:t> gearing component</a:t>
            </a:r>
          </a:p>
        </p:txBody>
      </p:sp>
      <p:pic>
        <p:nvPicPr>
          <p:cNvPr id="5" name="Afbeelding 4" descr="Afbeelding met object, klok, bord&#10;&#10;Automatisch gegenereerde beschrijving">
            <a:extLst>
              <a:ext uri="{FF2B5EF4-FFF2-40B4-BE49-F238E27FC236}">
                <a16:creationId xmlns:a16="http://schemas.microsoft.com/office/drawing/2014/main" id="{4BB4F18E-270D-45BE-B7AF-2E998CEA62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553" y="305270"/>
            <a:ext cx="2313423" cy="592699"/>
          </a:xfrm>
          <a:prstGeom prst="rect">
            <a:avLst/>
          </a:prstGeom>
        </p:spPr>
      </p:pic>
      <p:pic>
        <p:nvPicPr>
          <p:cNvPr id="4" name="Afbeelding 3">
            <a:extLst>
              <a:ext uri="{FF2B5EF4-FFF2-40B4-BE49-F238E27FC236}">
                <a16:creationId xmlns:a16="http://schemas.microsoft.com/office/drawing/2014/main" id="{C3ED113E-0481-4C8E-BC26-91E75502A0F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585"/>
          <a:stretch/>
        </p:blipFill>
        <p:spPr>
          <a:xfrm>
            <a:off x="8027482" y="2143936"/>
            <a:ext cx="3636408" cy="3753498"/>
          </a:xfrm>
          <a:prstGeom prst="rect">
            <a:avLst/>
          </a:prstGeom>
        </p:spPr>
      </p:pic>
      <p:pic>
        <p:nvPicPr>
          <p:cNvPr id="8" name="图片 1">
            <a:extLst>
              <a:ext uri="{FF2B5EF4-FFF2-40B4-BE49-F238E27FC236}">
                <a16:creationId xmlns:a16="http://schemas.microsoft.com/office/drawing/2014/main" id="{772DDBC6-3271-4739-8E62-764D64C0E311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370840" y="3169450"/>
            <a:ext cx="5725160" cy="2024380"/>
          </a:xfrm>
          <a:prstGeom prst="rect">
            <a:avLst/>
          </a:prstGeom>
        </p:spPr>
      </p:pic>
      <p:pic>
        <p:nvPicPr>
          <p:cNvPr id="10" name="图片 2">
            <a:extLst>
              <a:ext uri="{FF2B5EF4-FFF2-40B4-BE49-F238E27FC236}">
                <a16:creationId xmlns:a16="http://schemas.microsoft.com/office/drawing/2014/main" id="{0CBBA061-124A-4D58-B224-4A415C1C4565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5619974" y="2321425"/>
            <a:ext cx="2301240" cy="3398520"/>
          </a:xfrm>
          <a:prstGeom prst="rect">
            <a:avLst/>
          </a:prstGeom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D0AA714B-C6CC-46B1-B78C-8BC483DCE9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605" b="18567"/>
          <a:stretch/>
        </p:blipFill>
        <p:spPr bwMode="auto">
          <a:xfrm>
            <a:off x="9339680" y="310757"/>
            <a:ext cx="2217838" cy="1038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523379"/>
      </p:ext>
    </p:extLst>
  </p:cSld>
  <p:clrMapOvr>
    <a:masterClrMapping/>
  </p:clrMapOvr>
</p:sld>
</file>

<file path=ppt/theme/theme1.xml><?xml version="1.0" encoding="utf-8"?>
<a:theme xmlns:a="http://schemas.openxmlformats.org/drawingml/2006/main" name="Terugblik">
  <a:themeElements>
    <a:clrScheme name="Terugblik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Terugblik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rugblik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758</TotalTime>
  <Words>220</Words>
  <Application>Microsoft Office PowerPoint</Application>
  <PresentationFormat>Breedbeeld</PresentationFormat>
  <Paragraphs>94</Paragraphs>
  <Slides>14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Terugblik</vt:lpstr>
      <vt:lpstr>Final Presentation</vt:lpstr>
      <vt:lpstr>Contents</vt:lpstr>
      <vt:lpstr>Research</vt:lpstr>
      <vt:lpstr>V-model</vt:lpstr>
      <vt:lpstr>Buildup</vt:lpstr>
      <vt:lpstr>Buildup user interface</vt:lpstr>
      <vt:lpstr>Simulating</vt:lpstr>
      <vt:lpstr>Confirm motor component</vt:lpstr>
      <vt:lpstr>Confirm gearing component</vt:lpstr>
      <vt:lpstr>Confirm propellor component</vt:lpstr>
      <vt:lpstr>Initial test setup</vt:lpstr>
      <vt:lpstr>Empirical data</vt:lpstr>
      <vt:lpstr>PowerPoint-presentatie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Simulation Assignment</dc:title>
  <dc:creator>Marco Hoogesteger</dc:creator>
  <cp:lastModifiedBy>Martijn Crombeen</cp:lastModifiedBy>
  <cp:revision>154</cp:revision>
  <dcterms:created xsi:type="dcterms:W3CDTF">2020-10-21T09:25:16Z</dcterms:created>
  <dcterms:modified xsi:type="dcterms:W3CDTF">2021-01-21T11:46:04Z</dcterms:modified>
</cp:coreProperties>
</file>